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43"/>
  </p:notesMasterIdLst>
  <p:handoutMasterIdLst>
    <p:handoutMasterId r:id="rId44"/>
  </p:handoutMasterIdLst>
  <p:sldIdLst>
    <p:sldId id="1993" r:id="rId3"/>
    <p:sldId id="2014" r:id="rId4"/>
    <p:sldId id="2016" r:id="rId5"/>
    <p:sldId id="1994" r:id="rId6"/>
    <p:sldId id="1995" r:id="rId7"/>
    <p:sldId id="1996" r:id="rId8"/>
    <p:sldId id="1997" r:id="rId9"/>
    <p:sldId id="2027" r:id="rId10"/>
    <p:sldId id="2028" r:id="rId11"/>
    <p:sldId id="2025" r:id="rId12"/>
    <p:sldId id="2026" r:id="rId13"/>
    <p:sldId id="2015" r:id="rId14"/>
    <p:sldId id="2021" r:id="rId15"/>
    <p:sldId id="2022" r:id="rId16"/>
    <p:sldId id="2023" r:id="rId17"/>
    <p:sldId id="2024" r:id="rId18"/>
    <p:sldId id="2041" r:id="rId19"/>
    <p:sldId id="2017" r:id="rId20"/>
    <p:sldId id="2018" r:id="rId21"/>
    <p:sldId id="2029" r:id="rId22"/>
    <p:sldId id="2030" r:id="rId23"/>
    <p:sldId id="2031" r:id="rId24"/>
    <p:sldId id="2032" r:id="rId25"/>
    <p:sldId id="2033" r:id="rId26"/>
    <p:sldId id="2034" r:id="rId27"/>
    <p:sldId id="2035" r:id="rId28"/>
    <p:sldId id="2036" r:id="rId29"/>
    <p:sldId id="2037" r:id="rId30"/>
    <p:sldId id="2038" r:id="rId31"/>
    <p:sldId id="2039" r:id="rId32"/>
    <p:sldId id="2019" r:id="rId33"/>
    <p:sldId id="2049" r:id="rId34"/>
    <p:sldId id="2050" r:id="rId35"/>
    <p:sldId id="2051" r:id="rId36"/>
    <p:sldId id="2052" r:id="rId37"/>
    <p:sldId id="2054" r:id="rId38"/>
    <p:sldId id="2053" r:id="rId39"/>
    <p:sldId id="2055" r:id="rId40"/>
    <p:sldId id="2056" r:id="rId41"/>
    <p:sldId id="2057" r:id="rId42"/>
  </p:sldIdLst>
  <p:sldSz cx="9144000" cy="6858000" type="screen4x3"/>
  <p:notesSz cx="7010400" cy="9296400"/>
  <p:custDataLst>
    <p:tags r:id="rId45"/>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6 The Flow of Food: Preparation" id="{F774E4B1-9C02-9C4B-8A31-517192454CC6}">
          <p14:sldIdLst>
            <p14:sldId id="1993"/>
            <p14:sldId id="2014"/>
            <p14:sldId id="2016"/>
            <p14:sldId id="1994"/>
            <p14:sldId id="1995"/>
            <p14:sldId id="1996"/>
            <p14:sldId id="1997"/>
            <p14:sldId id="2027"/>
            <p14:sldId id="2028"/>
            <p14:sldId id="2025"/>
            <p14:sldId id="2026"/>
            <p14:sldId id="2015"/>
            <p14:sldId id="2021"/>
            <p14:sldId id="2022"/>
            <p14:sldId id="2023"/>
            <p14:sldId id="2024"/>
            <p14:sldId id="2041"/>
            <p14:sldId id="2017"/>
            <p14:sldId id="2018"/>
            <p14:sldId id="2029"/>
            <p14:sldId id="2030"/>
            <p14:sldId id="2031"/>
            <p14:sldId id="2032"/>
            <p14:sldId id="2033"/>
            <p14:sldId id="2034"/>
            <p14:sldId id="2035"/>
            <p14:sldId id="2036"/>
            <p14:sldId id="2037"/>
            <p14:sldId id="2038"/>
            <p14:sldId id="2039"/>
            <p14:sldId id="2019"/>
            <p14:sldId id="2049"/>
            <p14:sldId id="2050"/>
            <p14:sldId id="2051"/>
            <p14:sldId id="2052"/>
            <p14:sldId id="2054"/>
            <p14:sldId id="2053"/>
            <p14:sldId id="2055"/>
            <p14:sldId id="2056"/>
            <p14:sldId id="20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9" autoAdjust="0"/>
    <p:restoredTop sz="63220" autoAdjust="0"/>
  </p:normalViewPr>
  <p:slideViewPr>
    <p:cSldViewPr snapToGrid="0">
      <p:cViewPr varScale="1">
        <p:scale>
          <a:sx n="48" d="100"/>
          <a:sy n="48" d="100"/>
        </p:scale>
        <p:origin x="-1524" y="-96"/>
      </p:cViewPr>
      <p:guideLst>
        <p:guide orient="horz" pos="1714"/>
        <p:guide orient="horz" pos="1292"/>
        <p:guide orient="horz" pos="3142"/>
        <p:guide pos="312"/>
        <p:guide pos="5759"/>
        <p:guide pos="244"/>
        <p:guide pos="720"/>
      </p:guideLst>
    </p:cSldViewPr>
  </p:slideViewPr>
  <p:outlineViewPr>
    <p:cViewPr>
      <p:scale>
        <a:sx n="33" d="100"/>
        <a:sy n="33" d="100"/>
      </p:scale>
      <p:origin x="0" y="4136"/>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2232" y="444"/>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9.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876300" y="4419600"/>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876300" y="4419600"/>
            <a:ext cx="51403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smtClean="0">
                <a:latin typeface="Times New Roman" charset="0"/>
                <a:cs typeface="+mn-cs"/>
              </a:rPr>
              <a:t>food. </a:t>
            </a: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sz="1200" b="1" kern="1200" dirty="0" smtClean="0">
                <a:solidFill>
                  <a:schemeClr val="tx1"/>
                </a:solidFill>
                <a:latin typeface="Times New Roman" charset="0"/>
                <a:ea typeface="ＭＳ Ｐゴシック" charset="0"/>
                <a:cs typeface="ＭＳ Ｐゴシック" charset="0"/>
              </a:rPr>
              <a:t>Instructor Notes</a:t>
            </a:r>
          </a:p>
          <a:p>
            <a:pPr marL="114300" indent="-114300" eaLnBrk="1" hangingPunct="1">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 using the next several PowerPoint slides.</a:t>
            </a:r>
            <a:endParaRPr lang="en-US" b="0"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chef has taken out too much tuna salad for the number of sandwiches she is going to make. This exposes more tuna salad to the temperature danger zone than is necessary.</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Only remove as much food from the cooler as you can prep in a short period of time. This keeps ingredients from sitting out for long periods of time.</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food handler appears to be prepping the carrots on a cutting board used to prep another product, possibly raw meat. This can lead to cross-contamination and illness. </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Make sure workstations, cutting boards, and utensils are clean and sanitized.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This frozen chicken is being thawed incorrectly. It is simply being submerged in water. </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If the chicken is going to be thawed in this manner, it must meet these requirements.</a:t>
            </a:r>
          </a:p>
          <a:p>
            <a:pPr marL="571500" lvl="1"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Submerge it under running, drinkable water at 70ºF (21ºC) or lower. The flow of the water must be strong enough to wash loose food bits into the drain. </a:t>
            </a:r>
          </a:p>
          <a:p>
            <a:pPr marL="571500" lvl="1"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Always use a clean and sanitized food-prep sink when thawing food this way. </a:t>
            </a:r>
          </a:p>
          <a:p>
            <a:pPr marL="571500" lvl="1"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Never let the temperature of the food go above 41ºF (5ºC) for longer than four hours. This includes the time it takes to thaw the food plus the time it takes to prep or cool 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lettuce, a ready-to-eat food, is being prepped on the same board as the raw chicken. This is can lead to cross-contamination. </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Make sure that fruit and vegetables do not touch surfaces exposed to raw meat, seafood, or poultry.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food handler is using a glass to scoop ice. This could result in the physical contamination of the ice if the glass were to break.</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Never use a glass to scoop ice or touch ice with bare hands. </a:t>
            </a:r>
          </a:p>
          <a:p>
            <a:pPr marL="114300" indent="-114300" eaLnBrk="1" hangingPunct="1">
              <a:buFontTx/>
              <a:buChar char="•"/>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a:p>
            <a:pPr marL="114300" indent="-114300" eaLnBrk="1" hangingPunct="1">
              <a:buFontTx/>
              <a:buChar char="•"/>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18</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Play the “Cooking”, “Cooling”, and “Reheating” sections of the </a:t>
            </a:r>
            <a:r>
              <a:rPr lang="en-US" sz="1200" b="0" i="1" kern="1200" dirty="0" smtClean="0">
                <a:solidFill>
                  <a:schemeClr val="tx1"/>
                </a:solidFill>
                <a:effectLst/>
                <a:latin typeface="Times New Roman" pitchFamily="18" charset="0"/>
                <a:ea typeface="ＭＳ Ｐゴシック" charset="0"/>
                <a:cs typeface="ＭＳ Ｐゴシック" charset="0"/>
              </a:rPr>
              <a:t>Preparation, Cooking, and Serving</a:t>
            </a:r>
            <a:r>
              <a:rPr lang="en-US" sz="1200" b="0" kern="1200" dirty="0" smtClean="0">
                <a:solidFill>
                  <a:schemeClr val="tx1"/>
                </a:solidFill>
                <a:effectLst/>
                <a:latin typeface="Times New Roman" pitchFamily="18" charset="0"/>
                <a:ea typeface="ＭＳ Ｐゴシック" charset="0"/>
                <a:cs typeface="ＭＳ Ｐゴシック" charset="0"/>
              </a:rPr>
              <a:t> DVD. Stop the DVD after the “Reheating” section has finished playing.</a:t>
            </a:r>
            <a:endParaRPr lang="en-US" b="0"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19</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Teach</a:t>
            </a:r>
            <a:r>
              <a:rPr lang="en-US" sz="1200" b="0" kern="1200" baseline="0" dirty="0" smtClean="0">
                <a:solidFill>
                  <a:schemeClr val="tx1"/>
                </a:solidFill>
                <a:effectLst/>
                <a:latin typeface="Times New Roman" pitchFamily="18" charset="0"/>
                <a:ea typeface="ＭＳ Ｐゴシック" charset="0"/>
                <a:cs typeface="ＭＳ Ｐゴシック" charset="0"/>
              </a:rPr>
              <a:t> </a:t>
            </a:r>
            <a:r>
              <a:rPr lang="en-US" sz="1200" b="0" kern="1200" dirty="0" smtClean="0">
                <a:solidFill>
                  <a:schemeClr val="tx1"/>
                </a:solidFill>
                <a:effectLst/>
                <a:latin typeface="Times New Roman" pitchFamily="18" charset="0"/>
                <a:ea typeface="ＭＳ Ｐゴシック" charset="0"/>
                <a:cs typeface="ＭＳ Ｐゴシック" charset="0"/>
              </a:rPr>
              <a:t>the additional content not included in the section of the DVD just watched using the next several PowerPoint slides.  </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endParaRPr lang="en-US" dirty="0" smtClean="0">
              <a:latin typeface="Times New Roman" charset="0"/>
            </a:endParaRP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Play the </a:t>
            </a:r>
            <a:r>
              <a:rPr lang="en-US" sz="1200" b="0" i="1" kern="1200" dirty="0" smtClean="0">
                <a:solidFill>
                  <a:schemeClr val="tx1"/>
                </a:solidFill>
                <a:effectLst/>
                <a:latin typeface="Times New Roman" pitchFamily="18" charset="0"/>
                <a:ea typeface="ＭＳ Ｐゴシック" charset="0"/>
                <a:cs typeface="ＭＳ Ｐゴシック" charset="0"/>
              </a:rPr>
              <a:t>Preparation, Cooking, and Serving</a:t>
            </a:r>
            <a:r>
              <a:rPr lang="en-US" sz="1200" b="0" kern="1200" dirty="0" smtClean="0">
                <a:solidFill>
                  <a:schemeClr val="tx1"/>
                </a:solidFill>
                <a:effectLst/>
                <a:latin typeface="Times New Roman" pitchFamily="18" charset="0"/>
                <a:ea typeface="ＭＳ Ｐゴシック" charset="0"/>
                <a:cs typeface="ＭＳ Ｐゴシック" charset="0"/>
              </a:rPr>
              <a:t> DVD. Stop the DVD after the “Produce” section has finished playing.</a:t>
            </a:r>
          </a:p>
          <a:p>
            <a:r>
              <a:rPr lang="en-US" sz="1200" b="1" kern="1200" dirty="0" smtClean="0">
                <a:solidFill>
                  <a:schemeClr val="tx1"/>
                </a:solidFill>
                <a:effectLst/>
                <a:latin typeface="Times New Roman" pitchFamily="18" charset="0"/>
                <a:ea typeface="ＭＳ Ｐゴシック" charset="0"/>
                <a:cs typeface="ＭＳ Ｐゴシック" charset="0"/>
              </a:rPr>
              <a:t> </a:t>
            </a:r>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b="1" kern="1200" dirty="0" smtClean="0">
                <a:solidFill>
                  <a:schemeClr val="tx1"/>
                </a:solidFill>
                <a:effectLst/>
                <a:latin typeface="Times New Roman" pitchFamily="18" charset="0"/>
                <a:ea typeface="ＭＳ Ｐゴシック" charset="0"/>
                <a:cs typeface="ＭＳ Ｐゴシック" charset="0"/>
              </a:rPr>
              <a:t> </a:t>
            </a:r>
            <a:endParaRPr lang="en-US" sz="1200" kern="1200" dirty="0" smtClean="0">
              <a:solidFill>
                <a:schemeClr val="tx1"/>
              </a:solidFill>
              <a:effectLst/>
              <a:latin typeface="Times New Roman" pitchFamily="18" charset="0"/>
              <a:ea typeface="ＭＳ Ｐゴシック" charset="0"/>
              <a:cs typeface="ＭＳ Ｐゴシック" charset="0"/>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455683" name="Rectangle 2"/>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611688"/>
            <a:ext cx="5484813" cy="36941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lvl="1" eaLnBrk="1" hangingPunct="1"/>
            <a:endParaRPr lang="en-US" dirty="0"/>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19600"/>
            <a:ext cx="5607050" cy="4183062"/>
          </a:xfrm>
        </p:spPr>
        <p:txBody>
          <a:bodyPr lIns="93571" tIns="46785" rIns="93571" bIns="4678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300" indent="-114300" eaLnBrk="1" hangingPunct="1">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900" lvl="1" indent="-114300" eaLnBrk="1" hangingPunct="1">
              <a:buFontTx/>
              <a:buChar char="•"/>
              <a:defRPr/>
            </a:pPr>
            <a:r>
              <a:rPr lang="en-US" dirty="0" smtClean="0">
                <a:ea typeface="+mn-ea"/>
              </a:rPr>
              <a:t>How the requirements will be monitored and documented</a:t>
            </a:r>
          </a:p>
          <a:p>
            <a:pPr marL="342900" lvl="1" indent="-114300" eaLnBrk="1" hangingPunct="1">
              <a:buFontTx/>
              <a:buChar char="•"/>
              <a:defRPr/>
            </a:pPr>
            <a:r>
              <a:rPr lang="en-US" dirty="0" smtClean="0">
                <a:ea typeface="+mn-ea"/>
              </a:rPr>
              <a:t>Which corrective actions will be taken if requirements are not met</a:t>
            </a:r>
          </a:p>
          <a:p>
            <a:pPr marL="342900" lvl="1" indent="-114300" eaLnBrk="1" hangingPunct="1">
              <a:buFontTx/>
              <a:buChar char="•"/>
              <a:defRPr/>
            </a:pPr>
            <a:r>
              <a:rPr lang="en-US" dirty="0" smtClean="0">
                <a:ea typeface="+mn-ea"/>
              </a:rPr>
              <a:t>How these food items will be marked after initial cooking to indicate that they need further cooking</a:t>
            </a:r>
          </a:p>
          <a:p>
            <a:pPr marL="342900" lvl="1" indent="-114300" eaLnBrk="1" hangingPunct="1">
              <a:buFontTx/>
              <a:buChar char="•"/>
              <a:defRPr/>
            </a:pPr>
            <a:r>
              <a:rPr lang="en-US" dirty="0" smtClean="0">
                <a:ea typeface="+mn-ea"/>
              </a:rPr>
              <a:t>How these food items will be separated from ready-to-eat food during storage, once initial cooking is complete</a:t>
            </a:r>
          </a:p>
          <a:p>
            <a:pPr marL="228600" lvl="1" indent="0" eaLnBrk="1" hangingPunct="1">
              <a:defRPr/>
            </a:pPr>
            <a:endParaRPr lang="en-US" dirty="0" smtClean="0">
              <a:ea typeface="+mn-ea"/>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462853" name="Notes Placeholder 2"/>
          <p:cNvSpPr>
            <a:spLocks noGrp="1"/>
          </p:cNvSpPr>
          <p:nvPr>
            <p:ph type="body" idx="1"/>
          </p:nvPr>
        </p:nvSpPr>
        <p:spPr>
          <a:xfrm>
            <a:off x="868362" y="4419600"/>
            <a:ext cx="5608638" cy="418306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dirty="0"/>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19600"/>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The Food and Drug Administration (FDA) advises against offering raw or undercooked meat, poultry, seafood, or eggs on a children</a:t>
            </a:r>
            <a:r>
              <a:rPr lang="ja-JP" altLang="en-US" dirty="0">
                <a:latin typeface="Times New Roman" charset="0"/>
                <a:cs typeface="+mn-cs"/>
              </a:rPr>
              <a:t>’</a:t>
            </a:r>
            <a:r>
              <a:rPr lang="en-US" dirty="0">
                <a:latin typeface="Times New Roman" charset="0"/>
                <a:cs typeface="+mn-cs"/>
              </a:rPr>
              <a:t>s menu. This is especially true for undercooked ground beef, which may be contaminated with enterohemorrhagic and shiga toxin-producing </a:t>
            </a:r>
            <a:r>
              <a:rPr lang="en-US" i="1" dirty="0">
                <a:latin typeface="Times New Roman" charset="0"/>
                <a:cs typeface="+mn-cs"/>
              </a:rPr>
              <a:t>E. coli </a:t>
            </a:r>
            <a:r>
              <a:rPr lang="en-US" dirty="0">
                <a:latin typeface="Times New Roman" charset="0"/>
                <a:cs typeface="+mn-cs"/>
              </a:rPr>
              <a:t>O157:H7.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76300" y="4419600"/>
            <a:ext cx="5484813" cy="36941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smtClean="0">
                <a:latin typeface="Times New Roman" charset="0"/>
                <a:cs typeface="+mn-cs"/>
              </a:rPr>
              <a:t>Instructor Notes</a:t>
            </a:r>
          </a:p>
          <a:p>
            <a:pPr marL="171450" indent="-171450" eaLnBrk="1" hangingPunct="1">
              <a:buFont typeface="Arial" pitchFamily="34" charset="0"/>
              <a:buChar char="•"/>
              <a:defRPr/>
            </a:pPr>
            <a:r>
              <a:rPr lang="en-US" dirty="0"/>
              <a:t>Loosely cover food containers before storing them. Food can be left uncovered if stored in a way that prevents contaminants from getting into it. Storing uncovered containers above other food, especially raw seafood, meat, and poultry, will help prevent cross-contamination.</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r>
              <a:rPr lang="en-US" b="1" dirty="0" smtClean="0">
                <a:latin typeface="Times New Roman" charset="0"/>
              </a:rPr>
              <a:t>Instructor Notes</a:t>
            </a:r>
            <a:endParaRPr lang="en-US" dirty="0" smtClean="0">
              <a:latin typeface="Times New Roman" charset="0"/>
            </a:endParaRPr>
          </a:p>
          <a:p>
            <a:pPr marL="114300" indent="-114300" eaLnBrk="1" hangingPunct="1">
              <a:buFontTx/>
              <a:buChar char="•"/>
            </a:pPr>
            <a:r>
              <a:rPr lang="en-US" sz="1200" b="0" kern="1200" dirty="0" smtClean="0">
                <a:solidFill>
                  <a:schemeClr val="tx1"/>
                </a:solidFill>
                <a:effectLst/>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471045" name="Notes Placeholder 2"/>
          <p:cNvSpPr>
            <a:spLocks noGrp="1"/>
          </p:cNvSpPr>
          <p:nvPr>
            <p:ph type="body" idx="1"/>
          </p:nvPr>
        </p:nvSpPr>
        <p:spPr>
          <a:xfrm>
            <a:off x="876300" y="4419600"/>
            <a:ext cx="5608638" cy="28575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a:t>
            </a:r>
            <a:r>
              <a:rPr lang="en-US" dirty="0" smtClean="0">
                <a:latin typeface="Times New Roman" charset="0"/>
                <a:cs typeface="+mn-cs"/>
              </a:rPr>
              <a:t>including </a:t>
            </a:r>
            <a:r>
              <a:rPr lang="en-US" dirty="0">
                <a:latin typeface="Times New Roman" charset="0"/>
                <a:cs typeface="+mn-cs"/>
              </a:rPr>
              <a:t>ovens </a:t>
            </a:r>
            <a:r>
              <a:rPr lang="en-US" dirty="0" smtClean="0">
                <a:latin typeface="Times New Roman" charset="0"/>
                <a:cs typeface="+mn-cs"/>
              </a:rPr>
              <a:t>and microwave </a:t>
            </a:r>
            <a:r>
              <a:rPr lang="en-US" dirty="0">
                <a:latin typeface="Times New Roman" charset="0"/>
                <a:cs typeface="+mn-cs"/>
              </a:rPr>
              <a:t>ovens.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31</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a:defRPr/>
            </a:pPr>
            <a:r>
              <a:rPr lang="en-US" sz="1200" b="1" kern="1200" dirty="0" smtClean="0">
                <a:solidFill>
                  <a:schemeClr val="tx1"/>
                </a:solidFill>
                <a:latin typeface="Times New Roman" charset="0"/>
                <a:ea typeface="ＭＳ Ｐゴシック" charset="0"/>
                <a:cs typeface="ＭＳ Ｐゴシック" charset="0"/>
              </a:rPr>
              <a:t>Instructor Notes</a:t>
            </a:r>
          </a:p>
          <a:p>
            <a:pPr>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Review the content just presented using the next several PowerPoint slides.</a:t>
            </a:r>
          </a:p>
          <a:p>
            <a:pPr marL="233363" marR="0" indent="-233363"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B, C, and D 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marL="0" indent="0">
              <a:buFontTx/>
              <a:buNone/>
              <a:defRPr/>
            </a:pPr>
            <a:r>
              <a:rPr lang="en-US" sz="1200" b="0" kern="1200" dirty="0" smtClean="0">
                <a:solidFill>
                  <a:schemeClr val="tx1"/>
                </a:solidFill>
                <a:effectLst/>
                <a:latin typeface="Times New Roman" pitchFamily="18" charset="0"/>
                <a:ea typeface="ＭＳ Ｐゴシック" charset="0"/>
                <a:cs typeface="ＭＳ Ｐゴシック" charset="0"/>
              </a:rPr>
              <a:t>   </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Ground meat, including beef, pork, and other meat, must be cooked to 155ºF (68ºC) for 15 seconds.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C. Steak/chops of pork, beef, veal, and lamb must be cooked to 145ºF (63ºC) for 15 seconds.</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Poultry, including whole or ground chicken, must be cooked to a minimum internal temperature of 165ºF (74ºC) for 15 seconds.</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Shell eggs that will be hot-held for service must be cooked to a minimum internal temperature of 155ºF (68ºC) for 15 seconds.</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C. Seafood, including fish, shellfish, and crustaceans must be cooked to a minimum internal temperature of 145ºF (63ºC) for 15 seconds.</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D. Fruit, vegetables, grains (rice, pasta), and legumes (beans, refried beans) that will be hot-held for service must be cooked to a minimum internal temperature of 135ºF (57ºC). </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38275" name="Rectangle 2"/>
          <p:cNvSpPr>
            <a:spLocks noGrp="1" noRot="1" noChangeAspec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TCS food that will be reheated for hot-holding must be reheated to an internal temperature of 165ºF (74ºC) for 15 seconds within two hours. </a:t>
            </a:r>
          </a:p>
          <a:p>
            <a:pPr marL="0" indent="0" eaLnBrk="1" hangingPunct="1">
              <a:buFontTx/>
              <a:buNone/>
            </a:pPr>
            <a:endParaRPr lang="en-US" sz="1200" b="0" i="0" u="none" strike="noStrike" kern="1200" baseline="0" dirty="0" smtClean="0">
              <a:solidFill>
                <a:schemeClr val="tx1"/>
              </a:solidFill>
              <a:latin typeface="Times New Roman" pitchFamily="18"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19600"/>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19600"/>
            <a:ext cx="5319713" cy="4294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r>
              <a:rPr lang="en-US" dirty="0">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19600"/>
            <a:ext cx="5140325"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19600"/>
            <a:ext cx="5432425" cy="4294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Make ice from water that is safe to drink.</a:t>
            </a:r>
          </a:p>
          <a:p>
            <a:pPr marL="114300" indent="-114300" eaLnBrk="1" hangingPunct="1">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513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6-10</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descr="6e_c06_06_smokeMeat_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31059"/>
          </a:xfrm>
          <a:prstGeom prst="rect">
            <a:avLst/>
          </a:prstGeom>
        </p:spPr>
      </p:pic>
    </p:spTree>
    <p:extLst>
      <p:ext uri="{BB962C8B-B14F-4D97-AF65-F5344CB8AC3E}">
        <p14:creationId xmlns:p14="http://schemas.microsoft.com/office/powerpoint/2010/main" xmlns="" val="2741298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a:t>
            </a:r>
            <a:r>
              <a:rPr lang="en-US" dirty="0" smtClean="0"/>
              <a:t>., </a:t>
            </a:r>
            <a:r>
              <a:rPr lang="en-US" dirty="0"/>
              <a:t>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6-11</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a:t>
            </a:r>
            <a:r>
              <a:rPr lang="en-US" dirty="0" smtClean="0">
                <a:latin typeface="Arial Narrow" charset="0"/>
                <a:cs typeface="+mj-cs"/>
              </a:rPr>
              <a:t>Practices</a:t>
            </a:r>
            <a:r>
              <a:rPr lang="en-US" dirty="0">
                <a:latin typeface="Arial Narrow" charset="0"/>
              </a:rPr>
              <a:t> That Have Special Requirements</a:t>
            </a:r>
            <a:endParaRPr lang="en-US" dirty="0">
              <a:latin typeface="Arial Narrow" charset="0"/>
              <a:cs typeface="+mj-cs"/>
            </a:endParaRPr>
          </a:p>
        </p:txBody>
      </p:sp>
      <p:pic>
        <p:nvPicPr>
          <p:cNvPr id="5" name="Picture 4" descr="6E_c06_14_Vacpac.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7864" y="1247530"/>
            <a:ext cx="2103120" cy="1886083"/>
          </a:xfrm>
          <a:prstGeom prst="rect">
            <a:avLst/>
          </a:prstGeom>
        </p:spPr>
      </p:pic>
    </p:spTree>
    <p:extLst>
      <p:ext uri="{BB962C8B-B14F-4D97-AF65-F5344CB8AC3E}">
        <p14:creationId xmlns:p14="http://schemas.microsoft.com/office/powerpoint/2010/main" xmlns="" val="3948995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56765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0538" y="203358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1707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71668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7362"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79201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80621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4027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6-18</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xmlns="" val="869324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6-19</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2379107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a:solidFill>
                  <a:srgbClr val="000000"/>
                </a:solidFill>
                <a:cs typeface="+mn-cs"/>
              </a:rPr>
              <a:t>6</a:t>
            </a:r>
            <a:r>
              <a:rPr lang="en-US" sz="1200" b="0" dirty="0" smtClean="0">
                <a:solidFill>
                  <a:srgbClr val="000000"/>
                </a:solidFill>
                <a:cs typeface="+mn-cs"/>
              </a:rPr>
              <a:t>-2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a:latin typeface="Arial Narrow" charset="0"/>
              </a:rPr>
              <a:t>DVD </a:t>
            </a:r>
            <a:endParaRPr lang="en-US" dirty="0"/>
          </a:p>
        </p:txBody>
      </p:sp>
    </p:spTree>
    <p:extLst>
      <p:ext uri="{BB962C8B-B14F-4D97-AF65-F5344CB8AC3E}">
        <p14:creationId xmlns:p14="http://schemas.microsoft.com/office/powerpoint/2010/main" xmlns="" val="239995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165ºF </a:t>
            </a:r>
            <a:r>
              <a:rPr lang="en-US" dirty="0">
                <a:latin typeface="Arial Narrow" charset="0"/>
                <a:cs typeface="+mn-cs"/>
              </a:rPr>
              <a:t>(</a:t>
            </a:r>
            <a:r>
              <a:rPr lang="en-US" dirty="0" smtClean="0">
                <a:latin typeface="Arial Narrow" charset="0"/>
                <a:cs typeface="+mn-cs"/>
              </a:rPr>
              <a:t>74ºC</a:t>
            </a:r>
            <a:r>
              <a:rPr lang="en-US" dirty="0">
                <a:latin typeface="Arial Narrow" charset="0"/>
                <a:cs typeface="+mn-cs"/>
              </a:rPr>
              <a:t>) for 15 seconds</a:t>
            </a:r>
          </a:p>
          <a:p>
            <a:pPr lvl="1" eaLnBrk="1" hangingPunct="1">
              <a:defRPr/>
            </a:pPr>
            <a:r>
              <a:rPr lang="en-US" dirty="0">
                <a:latin typeface="Arial Narrow" charset="0"/>
              </a:rPr>
              <a:t>Poultry—whole or ground chicken, </a:t>
            </a:r>
            <a:r>
              <a:rPr lang="en-US" dirty="0" smtClean="0">
                <a:latin typeface="Arial Narrow" charset="0"/>
              </a:rPr>
              <a:t>turkey, </a:t>
            </a:r>
            <a:r>
              <a:rPr lang="en-US" dirty="0">
                <a:latin typeface="Arial Narrow" charset="0"/>
              </a:rPr>
              <a:t>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6-20</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95424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76868"/>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68</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smtClean="0">
                <a:latin typeface="Arial Narrow" charset="0"/>
              </a:rPr>
              <a:t>Ratites, </a:t>
            </a:r>
            <a:r>
              <a:rPr lang="en-US" dirty="0">
                <a:latin typeface="Arial Narrow" charset="0"/>
              </a:rPr>
              <a:t>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6-21</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3238077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6-22</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2785815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a:t>
            </a:r>
            <a:r>
              <a:rPr lang="en-US" dirty="0" smtClean="0">
                <a:latin typeface="Arial Narrow" charset="0"/>
                <a:cs typeface="+mn-cs"/>
              </a:rPr>
              <a:t>4 minutes</a:t>
            </a:r>
            <a:endParaRPr lang="en-US" dirty="0">
              <a:latin typeface="Arial Narrow" charset="0"/>
              <a:cs typeface="+mn-cs"/>
            </a:endParaRP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130ºF </a:t>
            </a:r>
            <a:r>
              <a:rPr lang="en-US" dirty="0">
                <a:latin typeface="Arial Narrow" charset="0"/>
              </a:rPr>
              <a:t>(</a:t>
            </a:r>
            <a:r>
              <a:rPr lang="en-US" dirty="0" smtClean="0">
                <a:latin typeface="Arial Narrow" charset="0"/>
              </a:rPr>
              <a:t>54ºC)	112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131ºF </a:t>
            </a:r>
            <a:r>
              <a:rPr lang="en-US" dirty="0">
                <a:latin typeface="Arial Narrow" charset="0"/>
              </a:rPr>
              <a:t>(</a:t>
            </a:r>
            <a:r>
              <a:rPr lang="en-US" dirty="0" smtClean="0">
                <a:latin typeface="Arial Narrow" charset="0"/>
              </a:rPr>
              <a:t>55ºC)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133ºF </a:t>
            </a:r>
            <a:r>
              <a:rPr lang="en-US" dirty="0">
                <a:latin typeface="Arial Narrow" charset="0"/>
              </a:rPr>
              <a:t>(</a:t>
            </a:r>
            <a:r>
              <a:rPr lang="en-US" dirty="0" smtClean="0">
                <a:latin typeface="Arial Narrow" charset="0"/>
              </a:rPr>
              <a:t>56ºC)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135ºF </a:t>
            </a:r>
            <a:r>
              <a:rPr lang="en-US" dirty="0">
                <a:latin typeface="Arial Narrow" charset="0"/>
              </a:rPr>
              <a:t>(</a:t>
            </a:r>
            <a:r>
              <a:rPr lang="en-US" dirty="0" smtClean="0">
                <a:latin typeface="Arial Narrow" charset="0"/>
              </a:rPr>
              <a:t>57ºC)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136ºF </a:t>
            </a:r>
            <a:r>
              <a:rPr lang="en-US" dirty="0">
                <a:latin typeface="Arial Narrow" charset="0"/>
              </a:rPr>
              <a:t>(</a:t>
            </a:r>
            <a:r>
              <a:rPr lang="en-US" dirty="0" smtClean="0">
                <a:latin typeface="Arial Narrow" charset="0"/>
              </a:rPr>
              <a:t>58ºC)	28 minutes</a:t>
            </a:r>
          </a:p>
          <a:p>
            <a:pPr lvl="2" eaLnBrk="1" hangingPunct="1">
              <a:spcBef>
                <a:spcPts val="300"/>
              </a:spcBef>
              <a:tabLst>
                <a:tab pos="2517775" algn="l"/>
              </a:tabLst>
            </a:pPr>
            <a:r>
              <a:rPr lang="en-US" dirty="0" smtClean="0">
                <a:latin typeface="Arial Narrow" charset="0"/>
              </a:rPr>
              <a:t>138ºF (59ºC)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140ºF </a:t>
            </a:r>
            <a:r>
              <a:rPr lang="en-US" dirty="0">
                <a:latin typeface="Arial Narrow" charset="0"/>
              </a:rPr>
              <a:t>(</a:t>
            </a:r>
            <a:r>
              <a:rPr lang="en-US" dirty="0" smtClean="0">
                <a:latin typeface="Arial Narrow" charset="0"/>
              </a:rPr>
              <a:t>60ºC)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142ºF </a:t>
            </a:r>
            <a:r>
              <a:rPr lang="en-US" dirty="0">
                <a:latin typeface="Arial Narrow" charset="0"/>
              </a:rPr>
              <a:t>(</a:t>
            </a:r>
            <a:r>
              <a:rPr lang="en-US" dirty="0" smtClean="0">
                <a:latin typeface="Arial Narrow" charset="0"/>
              </a:rPr>
              <a:t>61ºC)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144ºF </a:t>
            </a:r>
            <a:r>
              <a:rPr lang="en-US" dirty="0">
                <a:latin typeface="Arial Narrow" charset="0"/>
              </a:rPr>
              <a:t>(</a:t>
            </a:r>
            <a:r>
              <a:rPr lang="en-US" dirty="0" smtClean="0">
                <a:latin typeface="Arial Narrow" charset="0"/>
              </a:rPr>
              <a:t>62ºC)	  5 </a:t>
            </a:r>
            <a:r>
              <a:rPr lang="en-US" dirty="0">
                <a:latin typeface="Arial Narrow" charset="0"/>
              </a:rPr>
              <a:t>minutes</a:t>
            </a:r>
          </a:p>
          <a:p>
            <a:pPr marL="1033463" lvl="2" indent="-457200" eaLnBrk="1" hangingPunct="1">
              <a:buFont typeface="Courier New" charset="0"/>
              <a:buNone/>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6-23</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445399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57</a:t>
            </a:r>
            <a:r>
              <a:rPr lang="en-US" dirty="0">
                <a:latin typeface="Arial Narrow" charset="0"/>
              </a:rPr>
              <a:t>º</a:t>
            </a:r>
            <a:r>
              <a:rPr lang="en-US" dirty="0" smtClean="0">
                <a:latin typeface="Arial Narrow" charset="0"/>
                <a:cs typeface="+mn-cs"/>
              </a:rPr>
              <a:t>C</a:t>
            </a:r>
            <a:r>
              <a:rPr lang="en-US" dirty="0">
                <a:latin typeface="Arial Narrow" charset="0"/>
                <a:cs typeface="+mn-cs"/>
              </a:rPr>
              <a:t>)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6-24</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xmlns="" val="3795381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76868"/>
            <a:ext cx="504004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after cooling it</a:t>
            </a:r>
          </a:p>
          <a:p>
            <a:pPr lvl="1" eaLnBrk="1" hangingPunct="1">
              <a:defRPr/>
            </a:pPr>
            <a:r>
              <a:rPr lang="en-US" dirty="0">
                <a:latin typeface="Arial Narrow" charset="0"/>
              </a:rPr>
              <a:t>Heat the food to at least 165˚F (74˚C) for 15 seconds before selling or serving it</a:t>
            </a:r>
          </a:p>
          <a:p>
            <a:pPr lvl="1" eaLnBrk="1" hangingPunct="1">
              <a:defRPr/>
            </a:pPr>
            <a:r>
              <a:rPr lang="en-US" dirty="0">
                <a:latin typeface="Arial Narrow" charset="0"/>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6-25</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2" name="Picture 1" descr="6e_c06_2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xmlns="" val="2403964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6-26</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descr="6e_c06_12_samplemenu.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8720" y="1243013"/>
            <a:ext cx="2106168" cy="1840992"/>
          </a:xfrm>
          <a:prstGeom prst="rect">
            <a:avLst/>
          </a:prstGeom>
        </p:spPr>
      </p:pic>
    </p:spTree>
    <p:extLst>
      <p:ext uri="{BB962C8B-B14F-4D97-AF65-F5344CB8AC3E}">
        <p14:creationId xmlns:p14="http://schemas.microsoft.com/office/powerpoint/2010/main" xmlns="" val="1076401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6-27</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descr="6e_c06_12_Kidsmenu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8720" y="1243013"/>
            <a:ext cx="2106168" cy="1840992"/>
          </a:xfrm>
          <a:prstGeom prst="rect">
            <a:avLst/>
          </a:prstGeom>
        </p:spPr>
      </p:pic>
    </p:spTree>
    <p:extLst>
      <p:ext uri="{BB962C8B-B14F-4D97-AF65-F5344CB8AC3E}">
        <p14:creationId xmlns:p14="http://schemas.microsoft.com/office/powerpoint/2010/main" xmlns="" val="3772489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6-28</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descr="6e_c06_3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xmlns="" val="969910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09132"/>
            <a:ext cx="4873625" cy="426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6-29</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extLst>
      <p:ext uri="{BB962C8B-B14F-4D97-AF65-F5344CB8AC3E}">
        <p14:creationId xmlns:p14="http://schemas.microsoft.com/office/powerpoint/2010/main" xmlns="" val="586814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2002646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immediate service:</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hot-holding:</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a:t>
            </a:r>
            <a:r>
              <a:rPr lang="en-US" sz="2200" b="0" dirty="0" smtClean="0">
                <a:solidFill>
                  <a:srgbClr val="231F20"/>
                </a:solidFill>
                <a:latin typeface="Arial Narrow" charset="0"/>
              </a:rPr>
              <a:t>165ºF </a:t>
            </a:r>
            <a:r>
              <a:rPr lang="en-US" sz="2200" b="0" dirty="0">
                <a:solidFill>
                  <a:srgbClr val="231F20"/>
                </a:solidFill>
                <a:latin typeface="Arial Narrow" charset="0"/>
              </a:rPr>
              <a:t>(</a:t>
            </a:r>
            <a:r>
              <a:rPr lang="en-US" sz="2200" b="0" dirty="0" smtClean="0">
                <a:solidFill>
                  <a:srgbClr val="231F20"/>
                </a:solidFill>
                <a:latin typeface="Arial Narrow" charset="0"/>
              </a:rPr>
              <a:t>74ºC</a:t>
            </a:r>
            <a:r>
              <a:rPr lang="en-US" sz="2200" b="0" dirty="0">
                <a:solidFill>
                  <a:srgbClr val="231F20"/>
                </a:solidFill>
                <a:latin typeface="Arial Narrow" charset="0"/>
              </a:rPr>
              <a:t>) for 15 seconds within </a:t>
            </a:r>
            <a:r>
              <a:rPr lang="en-US" sz="2200" b="0" dirty="0" smtClean="0">
                <a:solidFill>
                  <a:srgbClr val="231F20"/>
                </a:solidFill>
                <a:latin typeface="Arial Narrow" charset="0"/>
              </a:rPr>
              <a:t>two hours</a:t>
            </a:r>
            <a:endParaRPr lang="en-US" sz="2200" b="0" dirty="0">
              <a:solidFill>
                <a:srgbClr val="231F20"/>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a:t>
            </a:r>
            <a:r>
              <a:rPr lang="en-US" sz="2200" b="0" dirty="0" smtClean="0">
                <a:solidFill>
                  <a:srgbClr val="231F20"/>
                </a:solidFill>
                <a:latin typeface="Arial Narrow" charset="0"/>
              </a:rPr>
              <a:t>135ºF </a:t>
            </a:r>
            <a:r>
              <a:rPr lang="en-US" sz="2200" b="0" dirty="0">
                <a:solidFill>
                  <a:srgbClr val="231F20"/>
                </a:solidFill>
                <a:latin typeface="Arial Narrow" charset="0"/>
              </a:rPr>
              <a:t>(</a:t>
            </a:r>
            <a:r>
              <a:rPr lang="en-US" sz="2200" b="0" dirty="0" smtClean="0">
                <a:solidFill>
                  <a:srgbClr val="231F20"/>
                </a:solidFill>
                <a:latin typeface="Arial Narrow" charset="0"/>
              </a:rPr>
              <a:t>57ºC</a:t>
            </a:r>
            <a:r>
              <a:rPr lang="en-US" sz="2200" b="0" dirty="0">
                <a:solidFill>
                  <a:srgbClr val="231F20"/>
                </a:solidFill>
                <a:latin typeface="Arial Narrow" charset="0"/>
              </a:rPr>
              <a:t>)</a:t>
            </a: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6-30</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descr="6e_c06_17_chowdertemp_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40230"/>
          </a:xfrm>
          <a:prstGeom prst="rect">
            <a:avLst/>
          </a:prstGeom>
        </p:spPr>
      </p:pic>
    </p:spTree>
    <p:extLst>
      <p:ext uri="{BB962C8B-B14F-4D97-AF65-F5344CB8AC3E}">
        <p14:creationId xmlns:p14="http://schemas.microsoft.com/office/powerpoint/2010/main" xmlns="" val="3988976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6-31</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4162794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rPr>
              <a:t>A. </a:t>
            </a:r>
            <a:r>
              <a:rPr lang="en-US" sz="2400" dirty="0" smtClean="0">
                <a:latin typeface="+mj-lt"/>
              </a:rPr>
              <a:t>165ºF </a:t>
            </a:r>
            <a:r>
              <a:rPr lang="en-US" sz="2400" dirty="0">
                <a:latin typeface="+mj-lt"/>
              </a:rPr>
              <a:t>(</a:t>
            </a:r>
            <a:r>
              <a:rPr lang="en-US" sz="2400" dirty="0" smtClean="0">
                <a:latin typeface="+mj-lt"/>
              </a:rPr>
              <a:t>74</a:t>
            </a:r>
            <a:r>
              <a:rPr lang="en-US" sz="2400" dirty="0"/>
              <a:t>º</a:t>
            </a:r>
            <a:r>
              <a:rPr lang="en-US" sz="2400" dirty="0" smtClean="0">
                <a:latin typeface="+mj-lt"/>
              </a:rPr>
              <a:t>C</a:t>
            </a:r>
            <a:r>
              <a:rPr lang="en-US" sz="2400" dirty="0">
                <a:latin typeface="+mj-lt"/>
              </a:rPr>
              <a:t>) for 15 seconds</a:t>
            </a: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155</a:t>
            </a:r>
            <a:r>
              <a:rPr lang="en-US" sz="2400" dirty="0"/>
              <a:t>º</a:t>
            </a:r>
            <a:r>
              <a:rPr lang="en-US" sz="2400" dirty="0" smtClean="0">
                <a:latin typeface="+mj-lt"/>
                <a:ea typeface="+mn-ea"/>
                <a:cs typeface="+mn-cs"/>
              </a:rPr>
              <a:t>F (68</a:t>
            </a:r>
            <a:r>
              <a:rPr lang="en-US" sz="2400" dirty="0"/>
              <a:t>º</a:t>
            </a:r>
            <a:r>
              <a:rPr lang="en-US" sz="2400" dirty="0" smtClean="0">
                <a:latin typeface="+mj-lt"/>
                <a:ea typeface="+mn-ea"/>
                <a:cs typeface="+mn-cs"/>
              </a:rPr>
              <a:t>C) for 15 seconds</a:t>
            </a:r>
            <a:endParaRPr lang="en-US" sz="2400" dirty="0">
              <a:latin typeface="+mj-lt"/>
              <a:ea typeface="+mn-ea"/>
              <a:cs typeface="+mn-cs"/>
            </a:endParaRPr>
          </a:p>
        </p:txBody>
      </p:sp>
      <p:sp>
        <p:nvSpPr>
          <p:cNvPr id="6" name="Rectangle 3"/>
          <p:cNvSpPr>
            <a:spLocks noGrp="1" noChangeArrowheads="1"/>
          </p:cNvSpPr>
          <p:nvPr>
            <p:ph idx="1"/>
          </p:nvPr>
        </p:nvSpPr>
        <p:spPr>
          <a:xfrm>
            <a:off x="410866" y="1109132"/>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8838" y="4800068"/>
            <a:ext cx="2741249"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Ground meat</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145</a:t>
            </a:r>
            <a:r>
              <a:rPr lang="en-US" sz="2400" dirty="0"/>
              <a:t>º</a:t>
            </a:r>
            <a:r>
              <a:rPr lang="en-US" sz="2400" dirty="0" smtClean="0">
                <a:latin typeface="+mj-lt"/>
                <a:ea typeface="+mn-ea"/>
                <a:cs typeface="+mn-cs"/>
              </a:rPr>
              <a:t>F (63</a:t>
            </a:r>
            <a:r>
              <a:rPr lang="en-US" sz="2400" dirty="0"/>
              <a:t>º</a:t>
            </a:r>
            <a:r>
              <a:rPr lang="en-US" sz="2400" dirty="0" smtClean="0">
                <a:latin typeface="+mj-lt"/>
                <a:ea typeface="+mn-ea"/>
                <a:cs typeface="+mn-cs"/>
              </a:rPr>
              <a:t>C) for 15 seconds </a:t>
            </a:r>
            <a:endParaRPr lang="en-US" sz="2400" dirty="0">
              <a:latin typeface="+mj-lt"/>
              <a:ea typeface="+mn-ea"/>
              <a:cs typeface="+mn-cs"/>
            </a:endParaRPr>
          </a:p>
        </p:txBody>
      </p:sp>
      <p:sp>
        <p:nvSpPr>
          <p:cNvPr id="13" name="Text Box 7"/>
          <p:cNvSpPr txBox="1">
            <a:spLocks noChangeArrowheads="1"/>
          </p:cNvSpPr>
          <p:nvPr/>
        </p:nvSpPr>
        <p:spPr bwMode="auto">
          <a:xfrm>
            <a:off x="3810000" y="3103315"/>
            <a:ext cx="3962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135</a:t>
            </a:r>
            <a:r>
              <a:rPr lang="en-US" sz="2400" dirty="0"/>
              <a:t>º</a:t>
            </a:r>
            <a:r>
              <a:rPr lang="en-US" sz="2400" dirty="0" smtClean="0">
                <a:latin typeface="+mj-lt"/>
                <a:ea typeface="+mn-ea"/>
                <a:cs typeface="+mn-cs"/>
              </a:rPr>
              <a:t>F (57</a:t>
            </a:r>
            <a:r>
              <a:rPr lang="en-US" sz="2400" dirty="0"/>
              <a:t>º</a:t>
            </a:r>
            <a:r>
              <a:rPr lang="en-US" sz="2400" dirty="0" smtClean="0">
                <a:latin typeface="+mj-lt"/>
                <a:ea typeface="+mn-ea"/>
                <a:cs typeface="+mn-cs"/>
              </a:rPr>
              <a:t>C) for 15 seconds</a:t>
            </a:r>
            <a:endParaRPr lang="en-US" sz="2400" dirty="0">
              <a:latin typeface="+mj-lt"/>
              <a:ea typeface="+mn-ea"/>
              <a:cs typeface="+mn-cs"/>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6888"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26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381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165ºF (74</a:t>
            </a:r>
            <a:r>
              <a:rPr lang="en-US" sz="2400" dirty="0"/>
              <a:t>º</a:t>
            </a:r>
            <a:r>
              <a:rPr lang="en-US" sz="2400" dirty="0" smtClean="0">
                <a:latin typeface="+mj-lt"/>
                <a:ea typeface="+mn-ea"/>
                <a:cs typeface="+mn-cs"/>
              </a:rPr>
              <a:t>C) for 15 seconds</a:t>
            </a:r>
            <a:endParaRPr lang="en-US" sz="2400" dirty="0">
              <a:latin typeface="+mj-lt"/>
              <a:ea typeface="+mn-ea"/>
              <a:cs typeface="+mn-cs"/>
            </a:endParaRPr>
          </a:p>
        </p:txBody>
      </p:sp>
      <p:sp>
        <p:nvSpPr>
          <p:cNvPr id="1101831" name="Text Box 7"/>
          <p:cNvSpPr txBox="1">
            <a:spLocks noChangeArrowheads="1"/>
          </p:cNvSpPr>
          <p:nvPr/>
        </p:nvSpPr>
        <p:spPr bwMode="auto">
          <a:xfrm>
            <a:off x="3809999" y="2436565"/>
            <a:ext cx="40386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155</a:t>
            </a:r>
            <a:r>
              <a:rPr lang="en-US" sz="2400" dirty="0"/>
              <a:t>º</a:t>
            </a:r>
            <a:r>
              <a:rPr lang="en-US" sz="2400" dirty="0" smtClean="0">
                <a:latin typeface="+mj-lt"/>
                <a:ea typeface="+mn-ea"/>
                <a:cs typeface="+mn-cs"/>
              </a:rPr>
              <a:t>F (68</a:t>
            </a:r>
            <a:r>
              <a:rPr lang="en-US" sz="2400" dirty="0"/>
              <a:t>º</a:t>
            </a:r>
            <a:r>
              <a:rPr lang="en-US" sz="2400" dirty="0" smtClean="0">
                <a:latin typeface="+mj-lt"/>
                <a:ea typeface="+mn-ea"/>
                <a:cs typeface="+mn-cs"/>
              </a:rPr>
              <a:t>C) for 15 seconds</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538" y="4797157"/>
            <a:ext cx="2738962"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Beef steak</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10000" y="2779465"/>
            <a:ext cx="4038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145</a:t>
            </a:r>
            <a:r>
              <a:rPr lang="en-US" sz="2400" dirty="0"/>
              <a:t>º</a:t>
            </a:r>
            <a:r>
              <a:rPr lang="en-US" sz="2400" dirty="0" smtClean="0">
                <a:latin typeface="+mj-lt"/>
                <a:ea typeface="+mn-ea"/>
                <a:cs typeface="+mn-cs"/>
              </a:rPr>
              <a:t>F (63</a:t>
            </a:r>
            <a:r>
              <a:rPr lang="en-US" sz="2400" dirty="0"/>
              <a:t>º</a:t>
            </a:r>
            <a:r>
              <a:rPr lang="en-US" sz="2400" dirty="0" smtClean="0">
                <a:latin typeface="+mj-lt"/>
                <a:ea typeface="+mn-ea"/>
                <a:cs typeface="+mn-cs"/>
              </a:rPr>
              <a:t>C) for 15 seconds</a:t>
            </a:r>
            <a:endParaRPr lang="en-US" sz="2400" dirty="0">
              <a:latin typeface="+mj-lt"/>
              <a:ea typeface="+mn-ea"/>
              <a:cs typeface="+mn-cs"/>
            </a:endParaRPr>
          </a:p>
        </p:txBody>
      </p:sp>
      <p:sp>
        <p:nvSpPr>
          <p:cNvPr id="13" name="Text Box 7"/>
          <p:cNvSpPr txBox="1">
            <a:spLocks noChangeArrowheads="1"/>
          </p:cNvSpPr>
          <p:nvPr/>
        </p:nvSpPr>
        <p:spPr bwMode="auto">
          <a:xfrm>
            <a:off x="3809999" y="3103315"/>
            <a:ext cx="40386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135</a:t>
            </a:r>
            <a:r>
              <a:rPr lang="en-US" sz="2400" dirty="0"/>
              <a:t>º</a:t>
            </a:r>
            <a:r>
              <a:rPr lang="en-US" sz="2400" dirty="0" smtClean="0">
                <a:latin typeface="+mj-lt"/>
                <a:ea typeface="+mn-ea"/>
                <a:cs typeface="+mn-cs"/>
              </a:rPr>
              <a:t>F (57</a:t>
            </a:r>
            <a:r>
              <a:rPr lang="en-US" sz="2400" dirty="0"/>
              <a:t>º</a:t>
            </a:r>
            <a:r>
              <a:rPr lang="en-US" sz="2400" dirty="0" smtClean="0">
                <a:latin typeface="+mj-lt"/>
                <a:ea typeface="+mn-ea"/>
                <a:cs typeface="+mn-cs"/>
              </a:rPr>
              <a:t>C) for 15 seconds</a:t>
            </a:r>
            <a:endParaRPr lang="en-US" sz="2400" dirty="0">
              <a:latin typeface="+mj-lt"/>
              <a:ea typeface="+mn-ea"/>
              <a:cs typeface="+mn-cs"/>
            </a:endParaRPr>
          </a:p>
        </p:txBody>
      </p:sp>
      <p:sp>
        <p:nvSpPr>
          <p:cNvPr id="16" name="Rectangle 3"/>
          <p:cNvSpPr>
            <a:spLocks noGrp="1" noChangeArrowheads="1"/>
          </p:cNvSpPr>
          <p:nvPr>
            <p:ph idx="1"/>
          </p:nvPr>
        </p:nvSpPr>
        <p:spPr>
          <a:xfrm>
            <a:off x="409575" y="1109132"/>
            <a:ext cx="8220075" cy="49579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76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924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165ºF (74ºC) for 15 seconds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40957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155ºF (68ºC) for 15 seconds</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321" y="4801111"/>
            <a:ext cx="2745529"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Poultry</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09999" y="2779465"/>
            <a:ext cx="402907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145ºF (63ºC) for 15 seconds</a:t>
            </a:r>
            <a:endParaRPr lang="en-US" sz="2400" dirty="0">
              <a:latin typeface="+mj-lt"/>
              <a:ea typeface="+mn-ea"/>
              <a:cs typeface="+mn-cs"/>
            </a:endParaRPr>
          </a:p>
        </p:txBody>
      </p:sp>
      <p:sp>
        <p:nvSpPr>
          <p:cNvPr id="13" name="Text Box 7"/>
          <p:cNvSpPr txBox="1">
            <a:spLocks noChangeArrowheads="1"/>
          </p:cNvSpPr>
          <p:nvPr/>
        </p:nvSpPr>
        <p:spPr bwMode="auto">
          <a:xfrm>
            <a:off x="3809999" y="3103315"/>
            <a:ext cx="39243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135ºF (57ºC) for 15 seconds</a:t>
            </a:r>
            <a:endParaRPr lang="en-US" sz="2400" dirty="0">
              <a:latin typeface="+mj-lt"/>
              <a:ea typeface="+mn-ea"/>
              <a:cs typeface="+mn-cs"/>
            </a:endParaRPr>
          </a:p>
        </p:txBody>
      </p:sp>
      <p:sp>
        <p:nvSpPr>
          <p:cNvPr id="16" name="Rectangle 3"/>
          <p:cNvSpPr>
            <a:spLocks noGrp="1" noChangeArrowheads="1"/>
          </p:cNvSpPr>
          <p:nvPr>
            <p:ph idx="1"/>
          </p:nvPr>
        </p:nvSpPr>
        <p:spPr>
          <a:xfrm>
            <a:off x="409575" y="1109132"/>
            <a:ext cx="8220075" cy="51954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01650" y="2048917"/>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643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2005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165ºF (74ºC) for 15 seconds</a:t>
            </a:r>
            <a:endParaRPr lang="en-US" sz="2400" dirty="0">
              <a:latin typeface="+mj-lt"/>
              <a:ea typeface="+mn-ea"/>
              <a:cs typeface="+mn-cs"/>
            </a:endParaRPr>
          </a:p>
        </p:txBody>
      </p:sp>
      <p:sp>
        <p:nvSpPr>
          <p:cNvPr id="1101831" name="Text Box 7"/>
          <p:cNvSpPr txBox="1">
            <a:spLocks noChangeArrowheads="1"/>
          </p:cNvSpPr>
          <p:nvPr/>
        </p:nvSpPr>
        <p:spPr bwMode="auto">
          <a:xfrm>
            <a:off x="3809999" y="2436565"/>
            <a:ext cx="40195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155ºF (68ºC) for 15 seconds</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02650"/>
            <a:ext cx="2741079"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Shell eggs for </a:t>
            </a:r>
            <a:br>
              <a:rPr lang="en-US" sz="2400" dirty="0" smtClean="0">
                <a:solidFill>
                  <a:srgbClr val="005CAB"/>
                </a:solidFill>
                <a:ea typeface="+mn-ea"/>
                <a:cs typeface="+mn-cs"/>
              </a:rPr>
            </a:br>
            <a:r>
              <a:rPr lang="en-US" sz="2400" dirty="0" smtClean="0">
                <a:solidFill>
                  <a:srgbClr val="005CAB"/>
                </a:solidFill>
                <a:ea typeface="+mn-ea"/>
                <a:cs typeface="+mn-cs"/>
              </a:rPr>
              <a:t>hot-holding</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09999" y="2779465"/>
            <a:ext cx="38957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145ºF (63ºC) for 15 seconds</a:t>
            </a:r>
            <a:endParaRPr lang="en-US" sz="2400" dirty="0">
              <a:latin typeface="+mj-lt"/>
              <a:ea typeface="+mn-ea"/>
              <a:cs typeface="+mn-cs"/>
            </a:endParaRPr>
          </a:p>
        </p:txBody>
      </p:sp>
      <p:sp>
        <p:nvSpPr>
          <p:cNvPr id="13" name="Text Box 7"/>
          <p:cNvSpPr txBox="1">
            <a:spLocks noChangeArrowheads="1"/>
          </p:cNvSpPr>
          <p:nvPr/>
        </p:nvSpPr>
        <p:spPr bwMode="auto">
          <a:xfrm>
            <a:off x="3810000" y="3103315"/>
            <a:ext cx="389572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135ºF (57ºC) for 15 seconds</a:t>
            </a:r>
            <a:endParaRPr lang="en-US" sz="2400" dirty="0">
              <a:latin typeface="+mj-lt"/>
              <a:ea typeface="+mn-ea"/>
              <a:cs typeface="+mn-cs"/>
            </a:endParaRPr>
          </a:p>
        </p:txBody>
      </p:sp>
      <p:sp>
        <p:nvSpPr>
          <p:cNvPr id="16" name="Rectangle 3"/>
          <p:cNvSpPr>
            <a:spLocks noGrp="1" noChangeArrowheads="1"/>
          </p:cNvSpPr>
          <p:nvPr>
            <p:ph idx="1"/>
          </p:nvPr>
        </p:nvSpPr>
        <p:spPr>
          <a:xfrm>
            <a:off x="409575" y="1109133"/>
            <a:ext cx="8220075" cy="519544"/>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31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3148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165ºF (74ºC) for 15 seconds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388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155ºF (68ºC) for 15 seconds</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11117"/>
            <a:ext cx="2741079"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Swordfish</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10000" y="2779465"/>
            <a:ext cx="388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145ºF (63ºC) for 15 seconds</a:t>
            </a:r>
            <a:endParaRPr lang="en-US" sz="2400" dirty="0">
              <a:latin typeface="+mj-lt"/>
              <a:ea typeface="+mn-ea"/>
              <a:cs typeface="+mn-cs"/>
            </a:endParaRPr>
          </a:p>
        </p:txBody>
      </p:sp>
      <p:sp>
        <p:nvSpPr>
          <p:cNvPr id="13" name="Text Box 7"/>
          <p:cNvSpPr txBox="1">
            <a:spLocks noChangeArrowheads="1"/>
          </p:cNvSpPr>
          <p:nvPr/>
        </p:nvSpPr>
        <p:spPr bwMode="auto">
          <a:xfrm>
            <a:off x="3810000" y="3103315"/>
            <a:ext cx="388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135ºF (57ºC) for 15 seconds</a:t>
            </a:r>
            <a:endParaRPr lang="en-US" sz="2400" dirty="0">
              <a:latin typeface="+mj-lt"/>
              <a:ea typeface="+mn-ea"/>
              <a:cs typeface="+mn-cs"/>
            </a:endParaRPr>
          </a:p>
        </p:txBody>
      </p:sp>
      <p:sp>
        <p:nvSpPr>
          <p:cNvPr id="16" name="Rectangle 3"/>
          <p:cNvSpPr>
            <a:spLocks noGrp="1" noChangeArrowheads="1"/>
          </p:cNvSpPr>
          <p:nvPr>
            <p:ph idx="1"/>
          </p:nvPr>
        </p:nvSpPr>
        <p:spPr>
          <a:xfrm>
            <a:off x="409575" y="1109133"/>
            <a:ext cx="8220075" cy="424542"/>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79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267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165ºF (74ºC)</a:t>
            </a:r>
            <a:endParaRPr lang="en-US" sz="2400" dirty="0">
              <a:latin typeface="+mj-lt"/>
              <a:ea typeface="+mn-ea"/>
              <a:cs typeface="+mn-cs"/>
            </a:endParaRPr>
          </a:p>
        </p:txBody>
      </p:sp>
      <p:sp>
        <p:nvSpPr>
          <p:cNvPr id="1101831" name="Text Box 7"/>
          <p:cNvSpPr txBox="1">
            <a:spLocks noChangeArrowheads="1"/>
          </p:cNvSpPr>
          <p:nvPr/>
        </p:nvSpPr>
        <p:spPr bwMode="auto">
          <a:xfrm>
            <a:off x="3809999" y="2436565"/>
            <a:ext cx="40100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155ºF (68ºC)</a:t>
            </a:r>
            <a:r>
              <a:rPr lang="en-US" sz="2400" b="0" dirty="0" smtClean="0">
                <a:latin typeface="+mj-lt"/>
                <a:ea typeface="+mn-ea"/>
                <a:cs typeface="+mn-cs"/>
              </a:rPr>
              <a:t> </a:t>
            </a:r>
            <a:endParaRPr lang="en-US" sz="2400" b="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6364" y="4800534"/>
            <a:ext cx="2742136"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Cooked rice</a:t>
            </a:r>
            <a:endParaRPr lang="en-US" sz="2400" b="1" dirty="0">
              <a:solidFill>
                <a:srgbClr val="005CAB"/>
              </a:solidFill>
              <a:ea typeface="+mn-ea"/>
              <a:cs typeface="+mn-cs"/>
            </a:endParaRPr>
          </a:p>
        </p:txBody>
      </p:sp>
      <p:sp>
        <p:nvSpPr>
          <p:cNvPr id="11" name="Text Box 7"/>
          <p:cNvSpPr txBox="1">
            <a:spLocks noChangeArrowheads="1"/>
          </p:cNvSpPr>
          <p:nvPr/>
        </p:nvSpPr>
        <p:spPr bwMode="auto">
          <a:xfrm>
            <a:off x="3810000" y="2779465"/>
            <a:ext cx="3924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C. 145ºF (63ºC) </a:t>
            </a:r>
            <a:endParaRPr lang="en-US" sz="2400" dirty="0">
              <a:latin typeface="+mj-lt"/>
              <a:ea typeface="+mn-ea"/>
              <a:cs typeface="+mn-cs"/>
            </a:endParaRPr>
          </a:p>
        </p:txBody>
      </p:sp>
      <p:sp>
        <p:nvSpPr>
          <p:cNvPr id="13" name="Text Box 7"/>
          <p:cNvSpPr txBox="1">
            <a:spLocks noChangeArrowheads="1"/>
          </p:cNvSpPr>
          <p:nvPr/>
        </p:nvSpPr>
        <p:spPr bwMode="auto">
          <a:xfrm>
            <a:off x="3810000" y="3103315"/>
            <a:ext cx="3924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D. 135ºF (57ºC) </a:t>
            </a:r>
            <a:endParaRPr lang="en-US" sz="2400" dirty="0">
              <a:latin typeface="+mj-lt"/>
              <a:ea typeface="+mn-ea"/>
              <a:cs typeface="+mn-cs"/>
            </a:endParaRPr>
          </a:p>
        </p:txBody>
      </p:sp>
      <p:sp>
        <p:nvSpPr>
          <p:cNvPr id="16" name="Rectangle 3"/>
          <p:cNvSpPr>
            <a:spLocks noGrp="1" noChangeArrowheads="1"/>
          </p:cNvSpPr>
          <p:nvPr>
            <p:ph idx="1"/>
          </p:nvPr>
        </p:nvSpPr>
        <p:spPr>
          <a:xfrm>
            <a:off x="409575" y="1109133"/>
            <a:ext cx="8220075" cy="53142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645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B. No</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Meat sauce was cooled from 135ºF to 70ºF (57ºC to 21ºC) in 1 hour and then from 70ºF to 41ºF (21ºC to 5ºC) in 4 hours. Was it cooled correctly?</a:t>
            </a:r>
            <a:endParaRPr lang="en-US" b="1" dirty="0">
              <a:solidFill>
                <a:srgbClr val="005CAB"/>
              </a:solidFill>
              <a:ea typeface="+mn-ea"/>
              <a:cs typeface="+mn-cs"/>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44981"/>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541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B. No</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6-39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Chili was cooled from 135ºF to 70ºF (57ºC to 21ºC) in 2 hours and then from 70</a:t>
            </a:r>
            <a:r>
              <a:rPr lang="en-US" b="1" dirty="0" smtClean="0">
                <a:solidFill>
                  <a:srgbClr val="005CAB"/>
                </a:solidFill>
              </a:rPr>
              <a:t>º</a:t>
            </a:r>
            <a:r>
              <a:rPr lang="en-US" b="1" dirty="0" smtClean="0">
                <a:solidFill>
                  <a:srgbClr val="005CAB"/>
                </a:solidFill>
                <a:ea typeface="+mn-ea"/>
                <a:cs typeface="+mn-cs"/>
              </a:rPr>
              <a:t>F to 41</a:t>
            </a:r>
            <a:r>
              <a:rPr lang="en-US" b="1" dirty="0" smtClean="0">
                <a:solidFill>
                  <a:srgbClr val="005CAB"/>
                </a:solidFill>
              </a:rPr>
              <a:t>º</a:t>
            </a:r>
            <a:r>
              <a:rPr lang="en-US" b="1" dirty="0" smtClean="0">
                <a:solidFill>
                  <a:srgbClr val="005CAB"/>
                </a:solidFill>
                <a:ea typeface="+mn-ea"/>
                <a:cs typeface="+mn-cs"/>
              </a:rPr>
              <a:t>F (21</a:t>
            </a:r>
            <a:r>
              <a:rPr lang="en-US" b="1" dirty="0" smtClean="0">
                <a:solidFill>
                  <a:srgbClr val="005CAB"/>
                </a:solidFill>
              </a:rPr>
              <a:t>º</a:t>
            </a:r>
            <a:r>
              <a:rPr lang="en-US" b="1" dirty="0" smtClean="0">
                <a:solidFill>
                  <a:srgbClr val="005CAB"/>
                </a:solidFill>
                <a:ea typeface="+mn-ea"/>
                <a:cs typeface="+mn-cs"/>
              </a:rPr>
              <a:t>C TO 5</a:t>
            </a:r>
            <a:r>
              <a:rPr lang="en-US" b="1" dirty="0" smtClean="0">
                <a:solidFill>
                  <a:srgbClr val="005CAB"/>
                </a:solidFill>
              </a:rPr>
              <a:t>º</a:t>
            </a:r>
            <a:r>
              <a:rPr lang="en-US" b="1" dirty="0" smtClean="0">
                <a:solidFill>
                  <a:srgbClr val="005CAB"/>
                </a:solidFill>
                <a:ea typeface="+mn-ea"/>
                <a:cs typeface="+mn-cs"/>
              </a:rPr>
              <a:t>C) in 4 hours. Was it cooled correctly?</a:t>
            </a:r>
            <a:endParaRPr lang="en-US" b="1" dirty="0">
              <a:solidFill>
                <a:srgbClr val="005CAB"/>
              </a:solidFill>
              <a:ea typeface="+mn-ea"/>
              <a:cs typeface="+mn-cs"/>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77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Using Additives</a:t>
            </a:r>
            <a:endParaRPr lang="en-US" dirty="0">
              <a:latin typeface="Arial Narrow" charset="0"/>
              <a:cs typeface="+mj-cs"/>
            </a:endParaRPr>
          </a:p>
        </p:txBody>
      </p:sp>
    </p:spTree>
    <p:extLst>
      <p:ext uri="{BB962C8B-B14F-4D97-AF65-F5344CB8AC3E}">
        <p14:creationId xmlns:p14="http://schemas.microsoft.com/office/powerpoint/2010/main" xmlns="" val="3555196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smtClean="0">
                <a:latin typeface="+mj-lt"/>
                <a:ea typeface="+mn-ea"/>
                <a:cs typeface="+mn-cs"/>
              </a:rPr>
              <a:t>B. No</a:t>
            </a:r>
            <a:endParaRPr lang="en-US" sz="2400" dirty="0">
              <a:latin typeface="+mj-lt"/>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6-40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Soup was reheated to 165ºF (74ºC) for 15 seconds within 4 hours. Was it reheated correctly?</a:t>
            </a:r>
            <a:endParaRPr lang="en-US" b="1" dirty="0">
              <a:solidFill>
                <a:srgbClr val="005CAB"/>
              </a:solidFill>
              <a:ea typeface="+mn-ea"/>
              <a:cs typeface="+mn-cs"/>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139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lvl="1" indent="0" eaLnBrk="1" hangingPunct="1">
              <a:buNone/>
              <a:defRPr/>
            </a:pPr>
            <a:r>
              <a:rPr lang="en-US" sz="2400" b="1" dirty="0">
                <a:solidFill>
                  <a:srgbClr val="005CAB"/>
                </a:solidFill>
                <a:latin typeface="Arial Narrow" charset="0"/>
                <a:cs typeface="+mn-cs"/>
              </a:rPr>
              <a:t>Do </a:t>
            </a:r>
            <a:r>
              <a:rPr lang="en-US" sz="2400" b="1" dirty="0">
                <a:solidFill>
                  <a:schemeClr val="accent2"/>
                </a:solidFill>
                <a:latin typeface="Arial Narrow" charset="0"/>
              </a:rPr>
              <a:t>NOT</a:t>
            </a:r>
            <a:r>
              <a:rPr lang="en-US" sz="2400" dirty="0">
                <a:latin typeface="Arial Narrow" charset="0"/>
              </a:rPr>
              <a:t> </a:t>
            </a:r>
            <a:r>
              <a:rPr lang="en-US" sz="2400" b="1" dirty="0" smtClean="0">
                <a:solidFill>
                  <a:srgbClr val="005CAB"/>
                </a:solidFill>
                <a:latin typeface="Arial Narrow" charset="0"/>
                <a:cs typeface="+mn-cs"/>
              </a:rPr>
              <a:t>use the following to misrepresent the appearance of food: </a:t>
            </a:r>
            <a:endParaRPr lang="en-US" dirty="0" smtClean="0">
              <a:latin typeface="Arial Narrow" charset="0"/>
            </a:endParaRPr>
          </a:p>
          <a:p>
            <a:pPr lvl="1" eaLnBrk="1" hangingPunct="1">
              <a:defRPr/>
            </a:pPr>
            <a:r>
              <a:rPr lang="en-US" dirty="0" smtClean="0">
                <a:latin typeface="Arial Narrow" charset="0"/>
              </a:rPr>
              <a:t>Food additives or color additives</a:t>
            </a:r>
          </a:p>
          <a:p>
            <a:pPr lvl="1" eaLnBrk="1" hangingPunct="1">
              <a:defRPr/>
            </a:pPr>
            <a:r>
              <a:rPr lang="en-US" dirty="0" smtClean="0">
                <a:latin typeface="Arial Narrow" charset="0"/>
              </a:rPr>
              <a:t>Colored overwraps</a:t>
            </a:r>
          </a:p>
          <a:p>
            <a:pPr lvl="1" eaLnBrk="1" hangingPunct="1">
              <a:defRPr/>
            </a:pPr>
            <a:r>
              <a:rPr lang="en-US" dirty="0" smtClean="0">
                <a:latin typeface="Arial Narrow" charset="0"/>
              </a:rPr>
              <a:t>Lights</a:t>
            </a:r>
          </a:p>
          <a:p>
            <a:pPr lvl="1" eaLnBrk="1" hangingPunct="1">
              <a:defRPr/>
            </a:pPr>
            <a:endParaRPr lang="en-US" dirty="0" smtClean="0">
              <a:latin typeface="Arial Narrow" charset="0"/>
            </a:endParaRPr>
          </a:p>
          <a:p>
            <a:pPr marL="0" lvl="1" indent="0" eaLnBrk="1" hangingPunct="1">
              <a:buNone/>
              <a:defRPr/>
            </a:pPr>
            <a:r>
              <a:rPr lang="en-US" dirty="0" smtClean="0">
                <a:latin typeface="Arial Narrow" charset="0"/>
              </a:rPr>
              <a:t>Food that was not presented honestly must be thrown out.</a:t>
            </a:r>
            <a:endParaRPr lang="en-US" dirty="0">
              <a:latin typeface="Arial Narrow" charset="0"/>
            </a:endParaRP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Presenting Food Honestly</a:t>
            </a:r>
            <a:endParaRPr lang="en-US" dirty="0">
              <a:latin typeface="Arial Narrow" charset="0"/>
              <a:cs typeface="+mj-cs"/>
            </a:endParaRPr>
          </a:p>
        </p:txBody>
      </p:sp>
    </p:spTree>
    <p:extLst>
      <p:ext uri="{BB962C8B-B14F-4D97-AF65-F5344CB8AC3E}">
        <p14:creationId xmlns:p14="http://schemas.microsoft.com/office/powerpoint/2010/main" xmlns="" val="2460032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smtClean="0">
                <a:latin typeface="Arial Narrow" charset="0"/>
              </a:rPr>
              <a:t>Food </a:t>
            </a:r>
            <a:r>
              <a:rPr lang="en-US" dirty="0">
                <a:latin typeface="Arial Narrow" charset="0"/>
              </a:rPr>
              <a:t>must be thrown out in the following situations</a:t>
            </a:r>
            <a:r>
              <a:rPr lang="en-US" dirty="0" smtClean="0">
                <a:latin typeface="Arial Narrow" charset="0"/>
                <a:cs typeface="+mn-cs"/>
              </a:rPr>
              <a:t>:</a:t>
            </a:r>
            <a:endParaRPr lang="en-US" i="1" dirty="0" smtClean="0">
              <a:latin typeface="Arial Narrow" charset="0"/>
              <a:cs typeface="+mn-cs"/>
            </a:endParaRPr>
          </a:p>
          <a:p>
            <a:pPr lvl="1" eaLnBrk="1" hangingPunct="1">
              <a:defRPr/>
            </a:pPr>
            <a:r>
              <a:rPr lang="en-US" dirty="0" smtClean="0">
                <a:latin typeface="Arial Narrow" charset="0"/>
              </a:rPr>
              <a:t>When </a:t>
            </a:r>
            <a:r>
              <a:rPr lang="en-US" dirty="0">
                <a:latin typeface="Arial Narrow" charset="0"/>
              </a:rPr>
              <a:t>it is handled by staff who have been restricted or excluded from the operation due to illness</a:t>
            </a:r>
          </a:p>
          <a:p>
            <a:pPr lvl="1" eaLnBrk="1" hangingPunct="1">
              <a:defRPr/>
            </a:pPr>
            <a:r>
              <a:rPr lang="en-US" dirty="0">
                <a:latin typeface="Arial Narrow" charset="0"/>
              </a:rPr>
              <a:t>When it is contaminated by hands or bodily fluids from the nose or mouth</a:t>
            </a:r>
          </a:p>
          <a:p>
            <a:pPr lvl="1"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Corrective Actions</a:t>
            </a:r>
            <a:endParaRPr lang="en-US" dirty="0">
              <a:latin typeface="Arial Narrow" charset="0"/>
              <a:cs typeface="+mj-cs"/>
            </a:endParaRPr>
          </a:p>
        </p:txBody>
      </p:sp>
    </p:spTree>
    <p:extLst>
      <p:ext uri="{BB962C8B-B14F-4D97-AF65-F5344CB8AC3E}">
        <p14:creationId xmlns:p14="http://schemas.microsoft.com/office/powerpoint/2010/main" xmlns="" val="211244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lvl="1" eaLnBrk="1" hangingPunct="1">
              <a:defRPr/>
            </a:pPr>
            <a:r>
              <a:rPr lang="en-US" dirty="0" smtClean="0">
                <a:latin typeface="Arial Narrow" charset="0"/>
              </a:rPr>
              <a:t>Produce </a:t>
            </a:r>
            <a:r>
              <a:rPr lang="en-US" dirty="0">
                <a:latin typeface="Arial Narrow" charset="0"/>
              </a:rPr>
              <a:t>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endParaRPr lang="en-US" dirty="0" smtClean="0">
              <a:latin typeface="Arial Narrow" charset="0"/>
            </a:endParaRPr>
          </a:p>
          <a:p>
            <a:pPr lvl="1" eaLnBrk="1" hangingPunct="1">
              <a:defRPr/>
            </a:pPr>
            <a:r>
              <a:rPr lang="en-US" dirty="0" smtClean="0">
                <a:latin typeface="Arial Narrow" charset="0"/>
              </a:rPr>
              <a:t>When </a:t>
            </a:r>
            <a:r>
              <a:rPr lang="en-US" dirty="0">
                <a:latin typeface="Arial Narrow" charset="0"/>
              </a:rPr>
              <a:t>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6-7</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Produce</a:t>
            </a:r>
            <a:endParaRPr lang="en-US" dirty="0">
              <a:latin typeface="Arial Narrow" charset="0"/>
              <a:cs typeface="+mj-cs"/>
            </a:endParaRPr>
          </a:p>
        </p:txBody>
      </p:sp>
      <p:pic>
        <p:nvPicPr>
          <p:cNvPr id="2" name="Picture 1" descr="6e_c06_04_separatinggreens_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10512"/>
          </a:xfrm>
          <a:prstGeom prst="rect">
            <a:avLst/>
          </a:prstGeom>
        </p:spPr>
      </p:pic>
    </p:spTree>
    <p:extLst>
      <p:ext uri="{BB962C8B-B14F-4D97-AF65-F5344CB8AC3E}">
        <p14:creationId xmlns:p14="http://schemas.microsoft.com/office/powerpoint/2010/main" xmlns="" val="224721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4811233"/>
          </a:xfrm>
        </p:spPr>
        <p:txBody>
          <a:bodyPr/>
          <a:lstStyle/>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endParaRPr lang="en-US" dirty="0" smtClean="0">
              <a:latin typeface="Arial Narrow" charset="0"/>
            </a:endParaRPr>
          </a:p>
          <a:p>
            <a:pPr lvl="1" eaLnBrk="1" hangingPunct="1">
              <a:defRPr/>
            </a:pPr>
            <a:r>
              <a:rPr lang="en-US" dirty="0" smtClean="0">
                <a:latin typeface="Arial Narrow" charset="0"/>
              </a:rPr>
              <a:t>Transfer </a:t>
            </a:r>
            <a:r>
              <a:rPr lang="en-US" dirty="0">
                <a:latin typeface="Arial Narrow" charset="0"/>
              </a:rPr>
              <a:t>ice using clean and sanitized containers and </a:t>
            </a:r>
            <a:r>
              <a:rPr lang="en-US" dirty="0" smtClean="0">
                <a:latin typeface="Arial Narrow" charset="0"/>
              </a:rPr>
              <a:t>scoops</a:t>
            </a:r>
            <a:endParaRPr lang="en-US" dirty="0">
              <a:latin typeface="Arial Narrow" charset="0"/>
            </a:endParaRPr>
          </a:p>
          <a:p>
            <a:pPr lvl="1" eaLnBrk="1" hangingPunct="1">
              <a:defRPr/>
            </a:pPr>
            <a:endParaRPr lang="en-US" dirty="0" smtClean="0">
              <a:solidFill>
                <a:schemeClr val="accent2"/>
              </a:solidFill>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6-8</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2" name="Picture 1" descr="6E_c06_05_IceScoo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86083"/>
          </a:xfrm>
          <a:prstGeom prst="rect">
            <a:avLst/>
          </a:prstGeom>
        </p:spPr>
      </p:pic>
    </p:spTree>
    <p:extLst>
      <p:ext uri="{BB962C8B-B14F-4D97-AF65-F5344CB8AC3E}">
        <p14:creationId xmlns:p14="http://schemas.microsoft.com/office/powerpoint/2010/main" xmlns="" val="213290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74654" y="1143000"/>
            <a:ext cx="4906963" cy="2828026"/>
          </a:xfrm>
        </p:spPr>
        <p:txBody>
          <a:bodyPr/>
          <a:lstStyle/>
          <a:p>
            <a:pPr marL="571500" lvl="1" indent="-457200" eaLnBrk="1" hangingPunct="1">
              <a:defRPr/>
            </a:pPr>
            <a:r>
              <a:rPr lang="en-US" dirty="0" smtClean="0">
                <a:latin typeface="Arial Narrow" charset="0"/>
              </a:rPr>
              <a:t>Store ice scoops outside ice machines in a clean, protected location</a:t>
            </a:r>
          </a:p>
          <a:p>
            <a:pPr marL="571500" lvl="1" indent="-457200" eaLnBrk="1" hangingPunct="1">
              <a:defRPr/>
            </a:pPr>
            <a:endParaRPr lang="en-US" dirty="0" smtClean="0">
              <a:solidFill>
                <a:schemeClr val="accent2"/>
              </a:solidFill>
              <a:latin typeface="Arial Narrow" charset="0"/>
            </a:endParaRP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6-9</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6" name="Picture 5" descr="6E_c06_05_IceScoo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86083"/>
          </a:xfrm>
          <a:prstGeom prst="rect">
            <a:avLst/>
          </a:prstGeom>
        </p:spPr>
      </p:pic>
    </p:spTree>
    <p:extLst>
      <p:ext uri="{BB962C8B-B14F-4D97-AF65-F5344CB8AC3E}">
        <p14:creationId xmlns:p14="http://schemas.microsoft.com/office/powerpoint/2010/main" xmlns="" val="2018182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19523</TotalTime>
  <Words>2906</Words>
  <Application>Microsoft Office PowerPoint</Application>
  <PresentationFormat>On-screen Show (4:3)</PresentationFormat>
  <Paragraphs>386</Paragraphs>
  <Slides>40</Slides>
  <Notes>40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2_SS5e_08_16hr</vt:lpstr>
      <vt:lpstr>3_SS5e_08_16hr</vt:lpstr>
      <vt:lpstr>Slide 1</vt:lpstr>
      <vt:lpstr>DVD </vt:lpstr>
      <vt:lpstr>Additional Content</vt:lpstr>
      <vt:lpstr>Using Additives</vt:lpstr>
      <vt:lpstr>Presenting Food Honestly</vt:lpstr>
      <vt:lpstr>Corrective Actions</vt:lpstr>
      <vt:lpstr>Prepping Produce</vt:lpstr>
      <vt:lpstr>Prepping Ice</vt:lpstr>
      <vt:lpstr>Prepping Ice</vt:lpstr>
      <vt:lpstr>Preparation Practices That Have Special Requirements</vt:lpstr>
      <vt:lpstr>Preparation Practices That Have Special Requirements</vt:lpstr>
      <vt:lpstr>Review</vt:lpstr>
      <vt:lpstr>Review</vt:lpstr>
      <vt:lpstr>Review</vt:lpstr>
      <vt:lpstr>Review</vt:lpstr>
      <vt:lpstr>Review</vt:lpstr>
      <vt:lpstr>Review</vt:lpstr>
      <vt:lpstr>DVD</vt:lpstr>
      <vt:lpstr>Additional Content</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Partial Cooking During Preparation</vt:lpstr>
      <vt:lpstr>Consumer Advisories</vt:lpstr>
      <vt:lpstr>Consumer Advisories</vt:lpstr>
      <vt:lpstr>Operations That Mainly Serve High-Risk Populations</vt:lpstr>
      <vt:lpstr>Storing Food for Further Cooling</vt:lpstr>
      <vt:lpstr>Reheating Food</vt:lpstr>
      <vt:lpstr>Review</vt:lpstr>
      <vt:lpstr>Review</vt:lpstr>
      <vt:lpstr>Review</vt:lpstr>
      <vt:lpstr>Review</vt:lpstr>
      <vt:lpstr>Review</vt:lpstr>
      <vt:lpstr>Review</vt:lpstr>
      <vt:lpstr>Review</vt:lpstr>
      <vt:lpstr>Review</vt:lpstr>
      <vt:lpstr>Review</vt:lpstr>
      <vt:lpstr>Review</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2409</cp:revision>
  <cp:lastPrinted>2012-03-16T18:45:25Z</cp:lastPrinted>
  <dcterms:created xsi:type="dcterms:W3CDTF">2006-02-24T04:29:02Z</dcterms:created>
  <dcterms:modified xsi:type="dcterms:W3CDTF">2012-06-07T15:00:23Z</dcterms:modified>
</cp:coreProperties>
</file>